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5"/>
  </p:handout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C0C0"/>
    <a:srgbClr val="5B9BD5"/>
    <a:srgbClr val="FF2600"/>
    <a:srgbClr val="2E75B6"/>
    <a:srgbClr val="C24549"/>
    <a:srgbClr val="9A4E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6"/>
    <p:restoredTop sz="94648"/>
  </p:normalViewPr>
  <p:slideViewPr>
    <p:cSldViewPr snapToGrid="0" snapToObjects="1">
      <p:cViewPr>
        <p:scale>
          <a:sx n="73" d="100"/>
          <a:sy n="73" d="100"/>
        </p:scale>
        <p:origin x="1608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336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3CF93-5E45-3941-8549-3B143DEE3F14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3ACB5-84EE-8F48-8C72-36599E01E6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4055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3314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5662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2602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2426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03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980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6011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501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548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44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545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28D52-5B67-8840-9FB3-766E3199C55A}" type="datetimeFigureOut">
              <a:rPr lang="de-DE" smtClean="0"/>
              <a:t>17.03.16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469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>
            <a:spLocks noChangeAspect="1"/>
          </p:cNvSpPr>
          <p:nvPr/>
        </p:nvSpPr>
        <p:spPr>
          <a:xfrm>
            <a:off x="1255363" y="0"/>
            <a:ext cx="9000000" cy="5240216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2050" y="175850"/>
            <a:ext cx="7303156" cy="4919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297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uppierung 28"/>
          <p:cNvGrpSpPr/>
          <p:nvPr/>
        </p:nvGrpSpPr>
        <p:grpSpPr>
          <a:xfrm>
            <a:off x="1255363" y="-1"/>
            <a:ext cx="9000000" cy="6364286"/>
            <a:chOff x="1255363" y="-1"/>
            <a:chExt cx="9000000" cy="6364286"/>
          </a:xfrm>
        </p:grpSpPr>
        <p:sp>
          <p:nvSpPr>
            <p:cNvPr id="4" name="Rechteck 3"/>
            <p:cNvSpPr>
              <a:spLocks noChangeAspect="1"/>
            </p:cNvSpPr>
            <p:nvPr/>
          </p:nvSpPr>
          <p:spPr>
            <a:xfrm>
              <a:off x="1255363" y="-1"/>
              <a:ext cx="9000000" cy="636428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2" name="Rechteck 11"/>
            <p:cNvSpPr/>
            <p:nvPr/>
          </p:nvSpPr>
          <p:spPr>
            <a:xfrm>
              <a:off x="1435363" y="5334000"/>
              <a:ext cx="8640000" cy="82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27" name="Gruppierung 26"/>
            <p:cNvGrpSpPr/>
            <p:nvPr/>
          </p:nvGrpSpPr>
          <p:grpSpPr>
            <a:xfrm>
              <a:off x="1843168" y="5358401"/>
              <a:ext cx="7824390" cy="839605"/>
              <a:chOff x="1930108" y="5358401"/>
              <a:chExt cx="7824390" cy="839605"/>
            </a:xfrm>
          </p:grpSpPr>
          <p:grpSp>
            <p:nvGrpSpPr>
              <p:cNvPr id="23" name="Gruppierung 22"/>
              <p:cNvGrpSpPr/>
              <p:nvPr/>
            </p:nvGrpSpPr>
            <p:grpSpPr>
              <a:xfrm>
                <a:off x="1930108" y="5358401"/>
                <a:ext cx="1303562" cy="809427"/>
                <a:chOff x="1525661" y="5393571"/>
                <a:chExt cx="1303562" cy="809427"/>
              </a:xfrm>
            </p:grpSpPr>
            <p:grpSp>
              <p:nvGrpSpPr>
                <p:cNvPr id="6" name="Gruppierung 5"/>
                <p:cNvGrpSpPr>
                  <a:grpSpLocks noChangeAspect="1"/>
                </p:cNvGrpSpPr>
                <p:nvPr/>
              </p:nvGrpSpPr>
              <p:grpSpPr>
                <a:xfrm>
                  <a:off x="1835451" y="5393571"/>
                  <a:ext cx="683982" cy="468000"/>
                  <a:chOff x="10351303" y="6625392"/>
                  <a:chExt cx="1294678" cy="900000"/>
                </a:xfrm>
              </p:grpSpPr>
              <p:grpSp>
                <p:nvGrpSpPr>
                  <p:cNvPr id="7" name="Gruppierung 6"/>
                  <p:cNvGrpSpPr/>
                  <p:nvPr/>
                </p:nvGrpSpPr>
                <p:grpSpPr>
                  <a:xfrm>
                    <a:off x="10461524" y="6625392"/>
                    <a:ext cx="1074237" cy="900000"/>
                    <a:chOff x="4990250" y="-127050"/>
                    <a:chExt cx="1074237" cy="900000"/>
                  </a:xfrm>
                </p:grpSpPr>
                <p:cxnSp>
                  <p:nvCxnSpPr>
                    <p:cNvPr id="9" name="Gekrümmte Verbindung 8"/>
                    <p:cNvCxnSpPr/>
                    <p:nvPr/>
                  </p:nvCxnSpPr>
                  <p:spPr>
                    <a:xfrm rot="5400000" flipH="1" flipV="1">
                      <a:off x="4666250" y="196950"/>
                      <a:ext cx="900000" cy="252000"/>
                    </a:xfrm>
                    <a:prstGeom prst="curvedConnector3">
                      <a:avLst/>
                    </a:prstGeom>
                    <a:ln w="12700">
                      <a:solidFill>
                        <a:schemeClr val="tx1"/>
                      </a:solidFill>
                      <a:tailEnd type="triangl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" name="Gekrümmte Verbindung 9"/>
                    <p:cNvCxnSpPr/>
                    <p:nvPr/>
                  </p:nvCxnSpPr>
                  <p:spPr>
                    <a:xfrm rot="5400000" flipH="1" flipV="1">
                      <a:off x="4940329" y="196950"/>
                      <a:ext cx="900000" cy="252000"/>
                    </a:xfrm>
                    <a:prstGeom prst="curvedConnector3">
                      <a:avLst/>
                    </a:prstGeom>
                    <a:ln w="12700">
                      <a:solidFill>
                        <a:schemeClr val="tx1"/>
                      </a:solidFill>
                      <a:tailEnd type="triangl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" name="Gekrümmte Verbindung 10"/>
                    <p:cNvCxnSpPr/>
                    <p:nvPr/>
                  </p:nvCxnSpPr>
                  <p:spPr>
                    <a:xfrm rot="5400000" flipH="1" flipV="1">
                      <a:off x="5214408" y="196950"/>
                      <a:ext cx="900000" cy="252000"/>
                    </a:xfrm>
                    <a:prstGeom prst="curvedConnector3">
                      <a:avLst/>
                    </a:prstGeom>
                    <a:ln w="12700">
                      <a:solidFill>
                        <a:schemeClr val="tx1"/>
                      </a:solidFill>
                      <a:tailEnd type="triangl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3" name="Gekrümmte Verbindung 12"/>
                    <p:cNvCxnSpPr/>
                    <p:nvPr/>
                  </p:nvCxnSpPr>
                  <p:spPr>
                    <a:xfrm rot="5400000" flipH="1" flipV="1">
                      <a:off x="5488487" y="196950"/>
                      <a:ext cx="900000" cy="252000"/>
                    </a:xfrm>
                    <a:prstGeom prst="curvedConnector3">
                      <a:avLst/>
                    </a:prstGeom>
                    <a:ln w="12700">
                      <a:solidFill>
                        <a:schemeClr val="tx1"/>
                      </a:solidFill>
                      <a:tailEnd type="triangl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8" name="Abgerundetes Rechteck 7"/>
                  <p:cNvSpPr/>
                  <p:nvPr/>
                </p:nvSpPr>
                <p:spPr>
                  <a:xfrm>
                    <a:off x="10351303" y="6876663"/>
                    <a:ext cx="1294678" cy="529835"/>
                  </a:xfrm>
                  <a:prstGeom prst="round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sp>
              <p:nvSpPr>
                <p:cNvPr id="18" name="Textfeld 17"/>
                <p:cNvSpPr txBox="1"/>
                <p:nvPr/>
              </p:nvSpPr>
              <p:spPr>
                <a:xfrm>
                  <a:off x="1525661" y="5833666"/>
                  <a:ext cx="130356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b="1" dirty="0" smtClean="0">
                      <a:latin typeface="Avenir Book" charset="0"/>
                      <a:ea typeface="Avenir Book" charset="0"/>
                      <a:cs typeface="Avenir Book" charset="0"/>
                    </a:rPr>
                    <a:t>Heizkörper</a:t>
                  </a:r>
                  <a:endParaRPr lang="de-DE" b="1" dirty="0">
                    <a:latin typeface="Avenir Book" charset="0"/>
                    <a:ea typeface="Avenir Book" charset="0"/>
                    <a:cs typeface="Avenir Book" charset="0"/>
                  </a:endParaRPr>
                </a:p>
              </p:txBody>
            </p:sp>
          </p:grpSp>
          <p:grpSp>
            <p:nvGrpSpPr>
              <p:cNvPr id="22" name="Gruppierung 21"/>
              <p:cNvGrpSpPr/>
              <p:nvPr/>
            </p:nvGrpSpPr>
            <p:grpSpPr>
              <a:xfrm>
                <a:off x="3599187" y="5481496"/>
                <a:ext cx="949299" cy="701037"/>
                <a:chOff x="3475095" y="5428741"/>
                <a:chExt cx="949299" cy="701037"/>
              </a:xfrm>
            </p:grpSpPr>
            <p:sp>
              <p:nvSpPr>
                <p:cNvPr id="14" name="Parallelogramm 13"/>
                <p:cNvSpPr>
                  <a:spLocks noChangeAspect="1"/>
                </p:cNvSpPr>
                <p:nvPr/>
              </p:nvSpPr>
              <p:spPr>
                <a:xfrm rot="5400000" flipV="1">
                  <a:off x="3789636" y="5354849"/>
                  <a:ext cx="320216" cy="468000"/>
                </a:xfrm>
                <a:prstGeom prst="parallelogram">
                  <a:avLst>
                    <a:gd name="adj" fmla="val 0"/>
                  </a:avLst>
                </a:prstGeom>
                <a:solidFill>
                  <a:srgbClr val="5B9BD5">
                    <a:alpha val="59608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" name="Rechteck 2"/>
                <p:cNvSpPr/>
                <p:nvPr/>
              </p:nvSpPr>
              <p:spPr>
                <a:xfrm>
                  <a:off x="3475095" y="5760446"/>
                  <a:ext cx="949299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de-DE" b="1" dirty="0" smtClean="0">
                      <a:latin typeface="Avenir Book" charset="0"/>
                      <a:ea typeface="Avenir Book" charset="0"/>
                      <a:cs typeface="Avenir Book" charset="0"/>
                    </a:rPr>
                    <a:t>Fenster</a:t>
                  </a:r>
                  <a:endParaRPr lang="de-DE" b="1" dirty="0">
                    <a:latin typeface="Avenir Book" charset="0"/>
                    <a:ea typeface="Avenir Book" charset="0"/>
                    <a:cs typeface="Avenir Book" charset="0"/>
                  </a:endParaRPr>
                </a:p>
              </p:txBody>
            </p:sp>
          </p:grpSp>
          <p:grpSp>
            <p:nvGrpSpPr>
              <p:cNvPr id="24" name="Gruppierung 23"/>
              <p:cNvGrpSpPr/>
              <p:nvPr/>
            </p:nvGrpSpPr>
            <p:grpSpPr>
              <a:xfrm>
                <a:off x="4914003" y="5481496"/>
                <a:ext cx="1374094" cy="711403"/>
                <a:chOff x="4651385" y="5428741"/>
                <a:chExt cx="1374094" cy="711403"/>
              </a:xfrm>
            </p:grpSpPr>
            <p:sp>
              <p:nvSpPr>
                <p:cNvPr id="15" name="Parallelogramm 14"/>
                <p:cNvSpPr>
                  <a:spLocks noChangeAspect="1"/>
                </p:cNvSpPr>
                <p:nvPr/>
              </p:nvSpPr>
              <p:spPr>
                <a:xfrm rot="5400000" flipV="1">
                  <a:off x="5115432" y="5354849"/>
                  <a:ext cx="320216" cy="468000"/>
                </a:xfrm>
                <a:prstGeom prst="parallelogram">
                  <a:avLst>
                    <a:gd name="adj" fmla="val 0"/>
                  </a:avLst>
                </a:prstGeom>
                <a:solidFill>
                  <a:schemeClr val="accent4">
                    <a:lumMod val="60000"/>
                    <a:lumOff val="40000"/>
                    <a:alpha val="3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19" name="Rechteck 18"/>
                <p:cNvSpPr/>
                <p:nvPr/>
              </p:nvSpPr>
              <p:spPr>
                <a:xfrm>
                  <a:off x="4651385" y="5770812"/>
                  <a:ext cx="137409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de-DE" b="1" dirty="0" smtClean="0">
                      <a:latin typeface="Avenir Book" charset="0"/>
                      <a:ea typeface="Avenir Book" charset="0"/>
                      <a:cs typeface="Avenir Book" charset="0"/>
                    </a:rPr>
                    <a:t>K-Gebäude</a:t>
                  </a:r>
                  <a:endParaRPr lang="de-DE" b="1" dirty="0">
                    <a:latin typeface="Avenir Book" charset="0"/>
                    <a:ea typeface="Avenir Book" charset="0"/>
                    <a:cs typeface="Avenir Book" charset="0"/>
                  </a:endParaRPr>
                </a:p>
              </p:txBody>
            </p:sp>
          </p:grpSp>
          <p:grpSp>
            <p:nvGrpSpPr>
              <p:cNvPr id="25" name="Gruppierung 24"/>
              <p:cNvGrpSpPr/>
              <p:nvPr/>
            </p:nvGrpSpPr>
            <p:grpSpPr>
              <a:xfrm>
                <a:off x="6653614" y="5481496"/>
                <a:ext cx="1420582" cy="715673"/>
                <a:chOff x="5732112" y="5428741"/>
                <a:chExt cx="1420582" cy="715673"/>
              </a:xfrm>
            </p:grpSpPr>
            <p:sp>
              <p:nvSpPr>
                <p:cNvPr id="16" name="Parallelogramm 15"/>
                <p:cNvSpPr>
                  <a:spLocks noChangeAspect="1"/>
                </p:cNvSpPr>
                <p:nvPr/>
              </p:nvSpPr>
              <p:spPr>
                <a:xfrm rot="5400000" flipV="1">
                  <a:off x="6273966" y="5354849"/>
                  <a:ext cx="320216" cy="468000"/>
                </a:xfrm>
                <a:prstGeom prst="parallelogram">
                  <a:avLst>
                    <a:gd name="adj" fmla="val 0"/>
                  </a:avLst>
                </a:prstGeom>
                <a:solidFill>
                  <a:schemeClr val="tx1">
                    <a:lumMod val="50000"/>
                    <a:lumOff val="50000"/>
                    <a:alpha val="62000"/>
                  </a:schemeClr>
                </a:solidFill>
                <a:ln w="19050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0" name="Rechteck 19"/>
                <p:cNvSpPr/>
                <p:nvPr/>
              </p:nvSpPr>
              <p:spPr>
                <a:xfrm>
                  <a:off x="5732112" y="5775082"/>
                  <a:ext cx="142058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de-DE" b="1" dirty="0" smtClean="0">
                      <a:latin typeface="Avenir Book" charset="0"/>
                      <a:ea typeface="Avenir Book" charset="0"/>
                      <a:cs typeface="Avenir Book" charset="0"/>
                    </a:rPr>
                    <a:t>Außenwand</a:t>
                  </a:r>
                  <a:endParaRPr lang="de-DE" b="1" dirty="0">
                    <a:latin typeface="Avenir Book" charset="0"/>
                    <a:ea typeface="Avenir Book" charset="0"/>
                    <a:cs typeface="Avenir Book" charset="0"/>
                  </a:endParaRPr>
                </a:p>
              </p:txBody>
            </p:sp>
          </p:grpSp>
          <p:grpSp>
            <p:nvGrpSpPr>
              <p:cNvPr id="26" name="Gruppierung 25"/>
              <p:cNvGrpSpPr/>
              <p:nvPr/>
            </p:nvGrpSpPr>
            <p:grpSpPr>
              <a:xfrm>
                <a:off x="8439714" y="5481496"/>
                <a:ext cx="1314784" cy="716510"/>
                <a:chOff x="7226375" y="5428741"/>
                <a:chExt cx="1314784" cy="716510"/>
              </a:xfrm>
            </p:grpSpPr>
            <p:sp>
              <p:nvSpPr>
                <p:cNvPr id="17" name="Parallelogramm 16"/>
                <p:cNvSpPr>
                  <a:spLocks noChangeAspect="1"/>
                </p:cNvSpPr>
                <p:nvPr/>
              </p:nvSpPr>
              <p:spPr>
                <a:xfrm rot="5400000" flipV="1">
                  <a:off x="7723659" y="5354849"/>
                  <a:ext cx="320216" cy="468000"/>
                </a:xfrm>
                <a:prstGeom prst="parallelogram">
                  <a:avLst>
                    <a:gd name="adj" fmla="val 0"/>
                  </a:avLst>
                </a:prstGeom>
                <a:solidFill>
                  <a:srgbClr val="C0C0C0">
                    <a:alpha val="62000"/>
                  </a:srgbClr>
                </a:solidFill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1" name="Rechteck 20"/>
                <p:cNvSpPr/>
                <p:nvPr/>
              </p:nvSpPr>
              <p:spPr>
                <a:xfrm>
                  <a:off x="7226375" y="5775919"/>
                  <a:ext cx="131478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de-DE" b="1" dirty="0" smtClean="0">
                      <a:latin typeface="Avenir Book" charset="0"/>
                      <a:ea typeface="Avenir Book" charset="0"/>
                      <a:cs typeface="Avenir Book" charset="0"/>
                    </a:rPr>
                    <a:t>Innenwand</a:t>
                  </a:r>
                  <a:endParaRPr lang="de-DE" b="1" dirty="0">
                    <a:latin typeface="Avenir Book" charset="0"/>
                    <a:ea typeface="Avenir Book" charset="0"/>
                    <a:cs typeface="Avenir Book" charset="0"/>
                  </a:endParaRPr>
                </a:p>
              </p:txBody>
            </p:sp>
          </p:grpSp>
        </p:grpSp>
        <p:pic>
          <p:nvPicPr>
            <p:cNvPr id="5" name="Bild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97329" y="172666"/>
              <a:ext cx="7492741" cy="4959113"/>
            </a:xfrm>
            <a:prstGeom prst="rect">
              <a:avLst/>
            </a:prstGeom>
          </p:spPr>
        </p:pic>
      </p:grpSp>
      <p:grpSp>
        <p:nvGrpSpPr>
          <p:cNvPr id="30" name="Gruppierung 29"/>
          <p:cNvGrpSpPr/>
          <p:nvPr/>
        </p:nvGrpSpPr>
        <p:grpSpPr>
          <a:xfrm>
            <a:off x="1407763" y="152399"/>
            <a:ext cx="9000000" cy="6364286"/>
            <a:chOff x="1255363" y="-1"/>
            <a:chExt cx="9000000" cy="6364286"/>
          </a:xfrm>
        </p:grpSpPr>
        <p:sp>
          <p:nvSpPr>
            <p:cNvPr id="31" name="Rechteck 30"/>
            <p:cNvSpPr>
              <a:spLocks noChangeAspect="1"/>
            </p:cNvSpPr>
            <p:nvPr/>
          </p:nvSpPr>
          <p:spPr>
            <a:xfrm>
              <a:off x="1255363" y="-1"/>
              <a:ext cx="9000000" cy="6364286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32" name="Rechteck 31"/>
            <p:cNvSpPr/>
            <p:nvPr/>
          </p:nvSpPr>
          <p:spPr>
            <a:xfrm>
              <a:off x="1435363" y="5334000"/>
              <a:ext cx="8640000" cy="8280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33" name="Gruppierung 32"/>
            <p:cNvGrpSpPr/>
            <p:nvPr/>
          </p:nvGrpSpPr>
          <p:grpSpPr>
            <a:xfrm>
              <a:off x="1843168" y="5358401"/>
              <a:ext cx="7824390" cy="839605"/>
              <a:chOff x="1930108" y="5358401"/>
              <a:chExt cx="7824390" cy="839605"/>
            </a:xfrm>
          </p:grpSpPr>
          <p:grpSp>
            <p:nvGrpSpPr>
              <p:cNvPr id="35" name="Gruppierung 34"/>
              <p:cNvGrpSpPr/>
              <p:nvPr/>
            </p:nvGrpSpPr>
            <p:grpSpPr>
              <a:xfrm>
                <a:off x="1930108" y="5358401"/>
                <a:ext cx="1303562" cy="809427"/>
                <a:chOff x="1525661" y="5393571"/>
                <a:chExt cx="1303562" cy="809427"/>
              </a:xfrm>
            </p:grpSpPr>
            <p:grpSp>
              <p:nvGrpSpPr>
                <p:cNvPr id="48" name="Gruppierung 47"/>
                <p:cNvGrpSpPr>
                  <a:grpSpLocks noChangeAspect="1"/>
                </p:cNvGrpSpPr>
                <p:nvPr/>
              </p:nvGrpSpPr>
              <p:grpSpPr>
                <a:xfrm>
                  <a:off x="1835451" y="5393571"/>
                  <a:ext cx="683982" cy="468000"/>
                  <a:chOff x="10351303" y="6625392"/>
                  <a:chExt cx="1294678" cy="900000"/>
                </a:xfrm>
              </p:grpSpPr>
              <p:grpSp>
                <p:nvGrpSpPr>
                  <p:cNvPr id="50" name="Gruppierung 49"/>
                  <p:cNvGrpSpPr/>
                  <p:nvPr/>
                </p:nvGrpSpPr>
                <p:grpSpPr>
                  <a:xfrm>
                    <a:off x="10461524" y="6625392"/>
                    <a:ext cx="1074237" cy="900000"/>
                    <a:chOff x="4990250" y="-127050"/>
                    <a:chExt cx="1074237" cy="900000"/>
                  </a:xfrm>
                </p:grpSpPr>
                <p:cxnSp>
                  <p:nvCxnSpPr>
                    <p:cNvPr id="52" name="Gekrümmte Verbindung 51"/>
                    <p:cNvCxnSpPr/>
                    <p:nvPr/>
                  </p:nvCxnSpPr>
                  <p:spPr>
                    <a:xfrm rot="5400000" flipH="1" flipV="1">
                      <a:off x="4666250" y="196950"/>
                      <a:ext cx="900000" cy="252000"/>
                    </a:xfrm>
                    <a:prstGeom prst="curvedConnector3">
                      <a:avLst/>
                    </a:prstGeom>
                    <a:ln w="12700">
                      <a:solidFill>
                        <a:schemeClr val="tx1"/>
                      </a:solidFill>
                      <a:tailEnd type="triangl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3" name="Gekrümmte Verbindung 52"/>
                    <p:cNvCxnSpPr/>
                    <p:nvPr/>
                  </p:nvCxnSpPr>
                  <p:spPr>
                    <a:xfrm rot="5400000" flipH="1" flipV="1">
                      <a:off x="4940329" y="196950"/>
                      <a:ext cx="900000" cy="252000"/>
                    </a:xfrm>
                    <a:prstGeom prst="curvedConnector3">
                      <a:avLst/>
                    </a:prstGeom>
                    <a:ln w="12700">
                      <a:solidFill>
                        <a:schemeClr val="tx1"/>
                      </a:solidFill>
                      <a:tailEnd type="triangl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4" name="Gekrümmte Verbindung 53"/>
                    <p:cNvCxnSpPr/>
                    <p:nvPr/>
                  </p:nvCxnSpPr>
                  <p:spPr>
                    <a:xfrm rot="5400000" flipH="1" flipV="1">
                      <a:off x="5214408" y="196950"/>
                      <a:ext cx="900000" cy="252000"/>
                    </a:xfrm>
                    <a:prstGeom prst="curvedConnector3">
                      <a:avLst/>
                    </a:prstGeom>
                    <a:ln w="12700">
                      <a:solidFill>
                        <a:schemeClr val="tx1"/>
                      </a:solidFill>
                      <a:tailEnd type="triangl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" name="Gekrümmte Verbindung 54"/>
                    <p:cNvCxnSpPr/>
                    <p:nvPr/>
                  </p:nvCxnSpPr>
                  <p:spPr>
                    <a:xfrm rot="5400000" flipH="1" flipV="1">
                      <a:off x="5488487" y="196950"/>
                      <a:ext cx="900000" cy="252000"/>
                    </a:xfrm>
                    <a:prstGeom prst="curvedConnector3">
                      <a:avLst/>
                    </a:prstGeom>
                    <a:ln w="12700">
                      <a:solidFill>
                        <a:schemeClr val="tx1"/>
                      </a:solidFill>
                      <a:tailEnd type="triangle" w="lg" len="med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51" name="Abgerundetes Rechteck 50"/>
                  <p:cNvSpPr/>
                  <p:nvPr/>
                </p:nvSpPr>
                <p:spPr>
                  <a:xfrm>
                    <a:off x="10351303" y="6876663"/>
                    <a:ext cx="1294678" cy="529835"/>
                  </a:xfrm>
                  <a:prstGeom prst="roundRect">
                    <a:avLst/>
                  </a:prstGeom>
                  <a:noFill/>
                  <a:ln w="127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sp>
              <p:nvSpPr>
                <p:cNvPr id="49" name="Textfeld 48"/>
                <p:cNvSpPr txBox="1"/>
                <p:nvPr/>
              </p:nvSpPr>
              <p:spPr>
                <a:xfrm>
                  <a:off x="1525661" y="5833666"/>
                  <a:ext cx="1303562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de-DE" b="1" dirty="0" smtClean="0">
                      <a:latin typeface="Avenir Book" charset="0"/>
                      <a:ea typeface="Avenir Book" charset="0"/>
                      <a:cs typeface="Avenir Book" charset="0"/>
                    </a:rPr>
                    <a:t>Heizkörper</a:t>
                  </a:r>
                  <a:endParaRPr lang="de-DE" b="1" dirty="0">
                    <a:latin typeface="Avenir Book" charset="0"/>
                    <a:ea typeface="Avenir Book" charset="0"/>
                    <a:cs typeface="Avenir Book" charset="0"/>
                  </a:endParaRPr>
                </a:p>
              </p:txBody>
            </p:sp>
          </p:grpSp>
          <p:grpSp>
            <p:nvGrpSpPr>
              <p:cNvPr id="36" name="Gruppierung 35"/>
              <p:cNvGrpSpPr/>
              <p:nvPr/>
            </p:nvGrpSpPr>
            <p:grpSpPr>
              <a:xfrm>
                <a:off x="3599187" y="5481496"/>
                <a:ext cx="949299" cy="701037"/>
                <a:chOff x="3475095" y="5428741"/>
                <a:chExt cx="949299" cy="701037"/>
              </a:xfrm>
            </p:grpSpPr>
            <p:sp>
              <p:nvSpPr>
                <p:cNvPr id="46" name="Parallelogramm 45"/>
                <p:cNvSpPr>
                  <a:spLocks noChangeAspect="1"/>
                </p:cNvSpPr>
                <p:nvPr/>
              </p:nvSpPr>
              <p:spPr>
                <a:xfrm rot="5400000" flipV="1">
                  <a:off x="3789636" y="5354849"/>
                  <a:ext cx="320216" cy="468000"/>
                </a:xfrm>
                <a:prstGeom prst="parallelogram">
                  <a:avLst>
                    <a:gd name="adj" fmla="val 0"/>
                  </a:avLst>
                </a:prstGeom>
                <a:solidFill>
                  <a:srgbClr val="5B9BD5">
                    <a:alpha val="59608"/>
                  </a:srgbClr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7" name="Rechteck 46"/>
                <p:cNvSpPr/>
                <p:nvPr/>
              </p:nvSpPr>
              <p:spPr>
                <a:xfrm>
                  <a:off x="3475095" y="5760446"/>
                  <a:ext cx="949299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de-DE" b="1" dirty="0" smtClean="0">
                      <a:latin typeface="Avenir Book" charset="0"/>
                      <a:ea typeface="Avenir Book" charset="0"/>
                      <a:cs typeface="Avenir Book" charset="0"/>
                    </a:rPr>
                    <a:t>Fenster</a:t>
                  </a:r>
                  <a:endParaRPr lang="de-DE" b="1" dirty="0">
                    <a:latin typeface="Avenir Book" charset="0"/>
                    <a:ea typeface="Avenir Book" charset="0"/>
                    <a:cs typeface="Avenir Book" charset="0"/>
                  </a:endParaRPr>
                </a:p>
              </p:txBody>
            </p:sp>
          </p:grpSp>
          <p:grpSp>
            <p:nvGrpSpPr>
              <p:cNvPr id="37" name="Gruppierung 36"/>
              <p:cNvGrpSpPr/>
              <p:nvPr/>
            </p:nvGrpSpPr>
            <p:grpSpPr>
              <a:xfrm>
                <a:off x="4914003" y="5481496"/>
                <a:ext cx="1374094" cy="711403"/>
                <a:chOff x="4651385" y="5428741"/>
                <a:chExt cx="1374094" cy="711403"/>
              </a:xfrm>
            </p:grpSpPr>
            <p:sp>
              <p:nvSpPr>
                <p:cNvPr id="44" name="Parallelogramm 43"/>
                <p:cNvSpPr>
                  <a:spLocks noChangeAspect="1"/>
                </p:cNvSpPr>
                <p:nvPr/>
              </p:nvSpPr>
              <p:spPr>
                <a:xfrm rot="5400000" flipV="1">
                  <a:off x="5115432" y="5354849"/>
                  <a:ext cx="320216" cy="468000"/>
                </a:xfrm>
                <a:prstGeom prst="parallelogram">
                  <a:avLst>
                    <a:gd name="adj" fmla="val 0"/>
                  </a:avLst>
                </a:prstGeom>
                <a:solidFill>
                  <a:schemeClr val="accent4">
                    <a:lumMod val="60000"/>
                    <a:lumOff val="40000"/>
                    <a:alpha val="30000"/>
                  </a:schemeClr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 dirty="0"/>
                </a:p>
              </p:txBody>
            </p:sp>
            <p:sp>
              <p:nvSpPr>
                <p:cNvPr id="45" name="Rechteck 44"/>
                <p:cNvSpPr/>
                <p:nvPr/>
              </p:nvSpPr>
              <p:spPr>
                <a:xfrm>
                  <a:off x="4651385" y="5770812"/>
                  <a:ext cx="137409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de-DE" b="1" dirty="0" smtClean="0">
                      <a:latin typeface="Avenir Book" charset="0"/>
                      <a:ea typeface="Avenir Book" charset="0"/>
                      <a:cs typeface="Avenir Book" charset="0"/>
                    </a:rPr>
                    <a:t>K-Gebäude</a:t>
                  </a:r>
                  <a:endParaRPr lang="de-DE" b="1" dirty="0">
                    <a:latin typeface="Avenir Book" charset="0"/>
                    <a:ea typeface="Avenir Book" charset="0"/>
                    <a:cs typeface="Avenir Book" charset="0"/>
                  </a:endParaRPr>
                </a:p>
              </p:txBody>
            </p:sp>
          </p:grpSp>
          <p:grpSp>
            <p:nvGrpSpPr>
              <p:cNvPr id="38" name="Gruppierung 37"/>
              <p:cNvGrpSpPr/>
              <p:nvPr/>
            </p:nvGrpSpPr>
            <p:grpSpPr>
              <a:xfrm>
                <a:off x="6653614" y="5481496"/>
                <a:ext cx="1420582" cy="715673"/>
                <a:chOff x="5732112" y="5428741"/>
                <a:chExt cx="1420582" cy="715673"/>
              </a:xfrm>
            </p:grpSpPr>
            <p:sp>
              <p:nvSpPr>
                <p:cNvPr id="42" name="Parallelogramm 41"/>
                <p:cNvSpPr>
                  <a:spLocks noChangeAspect="1"/>
                </p:cNvSpPr>
                <p:nvPr/>
              </p:nvSpPr>
              <p:spPr>
                <a:xfrm rot="5400000" flipV="1">
                  <a:off x="6273966" y="5354849"/>
                  <a:ext cx="320216" cy="468000"/>
                </a:xfrm>
                <a:prstGeom prst="parallelogram">
                  <a:avLst>
                    <a:gd name="adj" fmla="val 0"/>
                  </a:avLst>
                </a:prstGeom>
                <a:solidFill>
                  <a:schemeClr val="tx1">
                    <a:lumMod val="50000"/>
                    <a:lumOff val="50000"/>
                    <a:alpha val="62000"/>
                  </a:schemeClr>
                </a:solidFill>
                <a:ln w="19050">
                  <a:solidFill>
                    <a:schemeClr val="tx1"/>
                  </a:solidFill>
                  <a:prstDash val="solid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3" name="Rechteck 42"/>
                <p:cNvSpPr/>
                <p:nvPr/>
              </p:nvSpPr>
              <p:spPr>
                <a:xfrm>
                  <a:off x="5732112" y="5775082"/>
                  <a:ext cx="1420582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de-DE" b="1" dirty="0" smtClean="0">
                      <a:latin typeface="Avenir Book" charset="0"/>
                      <a:ea typeface="Avenir Book" charset="0"/>
                      <a:cs typeface="Avenir Book" charset="0"/>
                    </a:rPr>
                    <a:t>Außenwand</a:t>
                  </a:r>
                  <a:endParaRPr lang="de-DE" b="1" dirty="0">
                    <a:latin typeface="Avenir Book" charset="0"/>
                    <a:ea typeface="Avenir Book" charset="0"/>
                    <a:cs typeface="Avenir Book" charset="0"/>
                  </a:endParaRPr>
                </a:p>
              </p:txBody>
            </p:sp>
          </p:grpSp>
          <p:grpSp>
            <p:nvGrpSpPr>
              <p:cNvPr id="39" name="Gruppierung 38"/>
              <p:cNvGrpSpPr/>
              <p:nvPr/>
            </p:nvGrpSpPr>
            <p:grpSpPr>
              <a:xfrm>
                <a:off x="8439714" y="5481496"/>
                <a:ext cx="1314784" cy="716510"/>
                <a:chOff x="7226375" y="5428741"/>
                <a:chExt cx="1314784" cy="716510"/>
              </a:xfrm>
            </p:grpSpPr>
            <p:sp>
              <p:nvSpPr>
                <p:cNvPr id="40" name="Parallelogramm 39"/>
                <p:cNvSpPr>
                  <a:spLocks noChangeAspect="1"/>
                </p:cNvSpPr>
                <p:nvPr/>
              </p:nvSpPr>
              <p:spPr>
                <a:xfrm rot="5400000" flipV="1">
                  <a:off x="7723659" y="5354849"/>
                  <a:ext cx="320216" cy="468000"/>
                </a:xfrm>
                <a:prstGeom prst="parallelogram">
                  <a:avLst>
                    <a:gd name="adj" fmla="val 0"/>
                  </a:avLst>
                </a:prstGeom>
                <a:solidFill>
                  <a:srgbClr val="C0C0C0">
                    <a:alpha val="62000"/>
                  </a:srgbClr>
                </a:solidFill>
                <a:ln w="19050">
                  <a:solidFill>
                    <a:schemeClr val="tx1"/>
                  </a:solidFill>
                  <a:prstDash val="dash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1" name="Rechteck 40"/>
                <p:cNvSpPr/>
                <p:nvPr/>
              </p:nvSpPr>
              <p:spPr>
                <a:xfrm>
                  <a:off x="7226375" y="5775919"/>
                  <a:ext cx="1314784" cy="36933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r>
                    <a:rPr lang="de-DE" b="1" dirty="0" smtClean="0">
                      <a:latin typeface="Avenir Book" charset="0"/>
                      <a:ea typeface="Avenir Book" charset="0"/>
                      <a:cs typeface="Avenir Book" charset="0"/>
                    </a:rPr>
                    <a:t>Innenwand</a:t>
                  </a:r>
                  <a:endParaRPr lang="de-DE" b="1" dirty="0">
                    <a:latin typeface="Avenir Book" charset="0"/>
                    <a:ea typeface="Avenir Book" charset="0"/>
                    <a:cs typeface="Avenir Book" charset="0"/>
                  </a:endParaRPr>
                </a:p>
              </p:txBody>
            </p:sp>
          </p:grpSp>
        </p:grpSp>
        <p:pic>
          <p:nvPicPr>
            <p:cNvPr id="34" name="Bild 3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397329" y="172666"/>
              <a:ext cx="7492741" cy="495911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14215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uppierung 61"/>
          <p:cNvGrpSpPr/>
          <p:nvPr/>
        </p:nvGrpSpPr>
        <p:grpSpPr>
          <a:xfrm>
            <a:off x="-428257" y="-857894"/>
            <a:ext cx="12285258" cy="8119872"/>
            <a:chOff x="-428257" y="-857894"/>
            <a:chExt cx="12285258" cy="8119872"/>
          </a:xfrm>
        </p:grpSpPr>
        <p:sp>
          <p:nvSpPr>
            <p:cNvPr id="17" name="Würfel 16"/>
            <p:cNvSpPr/>
            <p:nvPr/>
          </p:nvSpPr>
          <p:spPr>
            <a:xfrm>
              <a:off x="-428257" y="-857894"/>
              <a:ext cx="10936106" cy="8119872"/>
            </a:xfrm>
            <a:prstGeom prst="cube">
              <a:avLst>
                <a:gd name="adj" fmla="val 24398"/>
              </a:avLst>
            </a:prstGeom>
            <a:solidFill>
              <a:schemeClr val="accent4">
                <a:lumMod val="60000"/>
                <a:lumOff val="40000"/>
                <a:alpha val="3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10" name="Parallelogramm 9"/>
            <p:cNvSpPr/>
            <p:nvPr/>
          </p:nvSpPr>
          <p:spPr>
            <a:xfrm rot="5400000" flipH="1">
              <a:off x="491170" y="3066914"/>
              <a:ext cx="4960168" cy="1239340"/>
            </a:xfrm>
            <a:prstGeom prst="parallelogram">
              <a:avLst>
                <a:gd name="adj" fmla="val 100410"/>
              </a:avLst>
            </a:prstGeom>
            <a:solidFill>
              <a:srgbClr val="C0C0C0">
                <a:alpha val="0"/>
              </a:srgbClr>
            </a:solidFill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9" name="Parallelogramm 8"/>
            <p:cNvSpPr/>
            <p:nvPr/>
          </p:nvSpPr>
          <p:spPr>
            <a:xfrm flipH="1" flipV="1">
              <a:off x="2351584" y="4924425"/>
              <a:ext cx="7416824" cy="1240878"/>
            </a:xfrm>
            <a:prstGeom prst="parallelogram">
              <a:avLst>
                <a:gd name="adj" fmla="val 99613"/>
              </a:avLst>
            </a:prstGeom>
            <a:solidFill>
              <a:srgbClr val="C0C0C0">
                <a:alpha val="0"/>
              </a:srgbClr>
            </a:solidFill>
            <a:ln w="1270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7" name="Würfel 6"/>
            <p:cNvSpPr/>
            <p:nvPr/>
          </p:nvSpPr>
          <p:spPr>
            <a:xfrm>
              <a:off x="2351584" y="1196752"/>
              <a:ext cx="7416824" cy="4968552"/>
            </a:xfrm>
            <a:prstGeom prst="cube">
              <a:avLst/>
            </a:prstGeom>
            <a:solidFill>
              <a:srgbClr val="C0C0C0">
                <a:alpha val="62000"/>
              </a:srgbClr>
            </a:solidFill>
            <a:ln w="19050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7" name="Pfeil nach links und rechts 26"/>
            <p:cNvSpPr/>
            <p:nvPr/>
          </p:nvSpPr>
          <p:spPr>
            <a:xfrm rot="10800000">
              <a:off x="960549" y="3113263"/>
              <a:ext cx="1879601" cy="929383"/>
            </a:xfrm>
            <a:prstGeom prst="leftRightArrow">
              <a:avLst>
                <a:gd name="adj1" fmla="val 42712"/>
                <a:gd name="adj2" fmla="val 40890"/>
              </a:avLst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grpSp>
          <p:nvGrpSpPr>
            <p:cNvPr id="28" name="Gruppierung 27"/>
            <p:cNvGrpSpPr/>
            <p:nvPr/>
          </p:nvGrpSpPr>
          <p:grpSpPr>
            <a:xfrm>
              <a:off x="910986" y="2411420"/>
              <a:ext cx="2398221" cy="742012"/>
              <a:chOff x="9165930" y="2713351"/>
              <a:chExt cx="2398221" cy="742012"/>
            </a:xfrm>
          </p:grpSpPr>
          <p:sp>
            <p:nvSpPr>
              <p:cNvPr id="30" name="Textfeld 29"/>
              <p:cNvSpPr txBox="1"/>
              <p:nvPr/>
            </p:nvSpPr>
            <p:spPr>
              <a:xfrm>
                <a:off x="11070864" y="2713351"/>
                <a:ext cx="2696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400" b="1" smtClean="0">
                    <a:latin typeface="Avenir Book" charset="0"/>
                    <a:ea typeface="Avenir Book" charset="0"/>
                    <a:cs typeface="Avenir Book" charset="0"/>
                  </a:rPr>
                  <a:t>.</a:t>
                </a:r>
                <a:endParaRPr lang="de-DE" sz="2400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  <p:sp>
            <p:nvSpPr>
              <p:cNvPr id="29" name="Textfeld 28"/>
              <p:cNvSpPr txBox="1"/>
              <p:nvPr/>
            </p:nvSpPr>
            <p:spPr>
              <a:xfrm>
                <a:off x="9165930" y="2993698"/>
                <a:ext cx="239822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400" b="1" dirty="0" smtClean="0">
                    <a:latin typeface="Avenir Book" charset="0"/>
                    <a:ea typeface="Avenir Book" charset="0"/>
                    <a:cs typeface="Avenir Book" charset="0"/>
                  </a:rPr>
                  <a:t>Wärmestrom Q</a:t>
                </a:r>
                <a:r>
                  <a:rPr lang="de-DE" sz="2400" b="1" baseline="-25000" dirty="0" smtClean="0">
                    <a:latin typeface="Avenir Book" charset="0"/>
                    <a:ea typeface="Avenir Book" charset="0"/>
                    <a:cs typeface="Avenir Book" charset="0"/>
                  </a:rPr>
                  <a:t>1</a:t>
                </a:r>
                <a:endParaRPr lang="de-DE" sz="2400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p:grpSp>
        <p:grpSp>
          <p:nvGrpSpPr>
            <p:cNvPr id="34" name="Gruppierung 33"/>
            <p:cNvGrpSpPr/>
            <p:nvPr/>
          </p:nvGrpSpPr>
          <p:grpSpPr>
            <a:xfrm>
              <a:off x="6270716" y="5144739"/>
              <a:ext cx="1294678" cy="900000"/>
              <a:chOff x="10351303" y="6625392"/>
              <a:chExt cx="1294678" cy="900000"/>
            </a:xfrm>
          </p:grpSpPr>
          <p:grpSp>
            <p:nvGrpSpPr>
              <p:cNvPr id="21" name="Gruppierung 20"/>
              <p:cNvGrpSpPr/>
              <p:nvPr/>
            </p:nvGrpSpPr>
            <p:grpSpPr>
              <a:xfrm>
                <a:off x="10461524" y="6625392"/>
                <a:ext cx="1074237" cy="900000"/>
                <a:chOff x="4990250" y="-127050"/>
                <a:chExt cx="1074237" cy="900000"/>
              </a:xfrm>
            </p:grpSpPr>
            <p:cxnSp>
              <p:nvCxnSpPr>
                <p:cNvPr id="4" name="Gekrümmte Verbindung 3"/>
                <p:cNvCxnSpPr/>
                <p:nvPr/>
              </p:nvCxnSpPr>
              <p:spPr>
                <a:xfrm rot="5400000" flipH="1" flipV="1">
                  <a:off x="4666250" y="196950"/>
                  <a:ext cx="900000" cy="252000"/>
                </a:xfrm>
                <a:prstGeom prst="curvedConnector3">
                  <a:avLst/>
                </a:prstGeom>
                <a:ln w="28575">
                  <a:solidFill>
                    <a:schemeClr val="tx1"/>
                  </a:solidFill>
                  <a:tailEnd type="triangl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Gekrümmte Verbindung 21"/>
                <p:cNvCxnSpPr/>
                <p:nvPr/>
              </p:nvCxnSpPr>
              <p:spPr>
                <a:xfrm rot="5400000" flipH="1" flipV="1">
                  <a:off x="4940329" y="196950"/>
                  <a:ext cx="900000" cy="252000"/>
                </a:xfrm>
                <a:prstGeom prst="curvedConnector3">
                  <a:avLst/>
                </a:prstGeom>
                <a:ln w="28575">
                  <a:solidFill>
                    <a:schemeClr val="tx1"/>
                  </a:solidFill>
                  <a:tailEnd type="triangl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Gekrümmte Verbindung 30"/>
                <p:cNvCxnSpPr/>
                <p:nvPr/>
              </p:nvCxnSpPr>
              <p:spPr>
                <a:xfrm rot="5400000" flipH="1" flipV="1">
                  <a:off x="5214408" y="196950"/>
                  <a:ext cx="900000" cy="252000"/>
                </a:xfrm>
                <a:prstGeom prst="curvedConnector3">
                  <a:avLst/>
                </a:prstGeom>
                <a:ln w="28575">
                  <a:solidFill>
                    <a:schemeClr val="tx1"/>
                  </a:solidFill>
                  <a:tailEnd type="triangl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Gekrümmte Verbindung 31"/>
                <p:cNvCxnSpPr/>
                <p:nvPr/>
              </p:nvCxnSpPr>
              <p:spPr>
                <a:xfrm rot="5400000" flipH="1" flipV="1">
                  <a:off x="5488487" y="196950"/>
                  <a:ext cx="900000" cy="252000"/>
                </a:xfrm>
                <a:prstGeom prst="curvedConnector3">
                  <a:avLst/>
                </a:prstGeom>
                <a:ln w="28575">
                  <a:solidFill>
                    <a:schemeClr val="tx1"/>
                  </a:solidFill>
                  <a:tailEnd type="triangle" w="lg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" name="Abgerundetes Rechteck 13"/>
              <p:cNvSpPr/>
              <p:nvPr/>
            </p:nvSpPr>
            <p:spPr>
              <a:xfrm>
                <a:off x="10351303" y="6791500"/>
                <a:ext cx="1294678" cy="648815"/>
              </a:xfrm>
              <a:prstGeom prst="round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37" name="Gruppierung 36"/>
            <p:cNvGrpSpPr/>
            <p:nvPr/>
          </p:nvGrpSpPr>
          <p:grpSpPr>
            <a:xfrm>
              <a:off x="5720513" y="3317354"/>
              <a:ext cx="2398221" cy="742012"/>
              <a:chOff x="9165930" y="2713351"/>
              <a:chExt cx="2398221" cy="742012"/>
            </a:xfrm>
          </p:grpSpPr>
          <p:sp>
            <p:nvSpPr>
              <p:cNvPr id="38" name="Textfeld 37"/>
              <p:cNvSpPr txBox="1"/>
              <p:nvPr/>
            </p:nvSpPr>
            <p:spPr>
              <a:xfrm>
                <a:off x="11070864" y="2713351"/>
                <a:ext cx="2696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400" b="1" smtClean="0">
                    <a:latin typeface="Avenir Book" charset="0"/>
                    <a:ea typeface="Avenir Book" charset="0"/>
                    <a:cs typeface="Avenir Book" charset="0"/>
                  </a:rPr>
                  <a:t>.</a:t>
                </a:r>
                <a:endParaRPr lang="de-DE" sz="2400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  <p:sp>
            <p:nvSpPr>
              <p:cNvPr id="39" name="Textfeld 38"/>
              <p:cNvSpPr txBox="1"/>
              <p:nvPr/>
            </p:nvSpPr>
            <p:spPr>
              <a:xfrm>
                <a:off x="9165930" y="2993698"/>
                <a:ext cx="239822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400" b="1" dirty="0" smtClean="0">
                    <a:latin typeface="Avenir Book" charset="0"/>
                    <a:ea typeface="Avenir Book" charset="0"/>
                    <a:cs typeface="Avenir Book" charset="0"/>
                  </a:rPr>
                  <a:t>Wärmestrom Q</a:t>
                </a:r>
                <a:r>
                  <a:rPr lang="de-DE" sz="2400" b="1" baseline="-25000" dirty="0">
                    <a:latin typeface="Avenir Book" charset="0"/>
                    <a:ea typeface="Avenir Book" charset="0"/>
                    <a:cs typeface="Avenir Book" charset="0"/>
                  </a:rPr>
                  <a:t>4</a:t>
                </a:r>
                <a:endParaRPr lang="de-DE" sz="2400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p:grpSp>
        <p:sp>
          <p:nvSpPr>
            <p:cNvPr id="36" name="Pfeil nach rechts 35"/>
            <p:cNvSpPr/>
            <p:nvPr/>
          </p:nvSpPr>
          <p:spPr>
            <a:xfrm rot="16200000">
              <a:off x="6387105" y="4071433"/>
              <a:ext cx="1021257" cy="930747"/>
            </a:xfrm>
            <a:prstGeom prst="rightArrow">
              <a:avLst>
                <a:gd name="adj1" fmla="val 35710"/>
                <a:gd name="adj2" fmla="val 39282"/>
              </a:avLst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b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40" name="Parallelogramm 39"/>
            <p:cNvSpPr/>
            <p:nvPr/>
          </p:nvSpPr>
          <p:spPr>
            <a:xfrm rot="5400000" flipV="1">
              <a:off x="6680273" y="3066130"/>
              <a:ext cx="4958802" cy="1239548"/>
            </a:xfrm>
            <a:prstGeom prst="parallelogram">
              <a:avLst>
                <a:gd name="adj" fmla="val 100986"/>
              </a:avLst>
            </a:prstGeom>
            <a:solidFill>
              <a:schemeClr val="tx1">
                <a:lumMod val="50000"/>
                <a:lumOff val="50000"/>
                <a:alpha val="62000"/>
              </a:schemeClr>
            </a:solidFill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2" name="Parallelogramm 1"/>
            <p:cNvSpPr/>
            <p:nvPr/>
          </p:nvSpPr>
          <p:spPr>
            <a:xfrm rot="5400000" flipV="1">
              <a:off x="7481328" y="2249725"/>
              <a:ext cx="3334615" cy="1239548"/>
            </a:xfrm>
            <a:prstGeom prst="parallelogram">
              <a:avLst>
                <a:gd name="adj" fmla="val 100986"/>
              </a:avLst>
            </a:prstGeom>
            <a:solidFill>
              <a:srgbClr val="5B9BD5">
                <a:alpha val="59608"/>
              </a:srgb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24" name="Gruppierung 23"/>
            <p:cNvGrpSpPr/>
            <p:nvPr/>
          </p:nvGrpSpPr>
          <p:grpSpPr>
            <a:xfrm>
              <a:off x="9441195" y="1227154"/>
              <a:ext cx="2398221" cy="725079"/>
              <a:chOff x="9165930" y="2730284"/>
              <a:chExt cx="2398221" cy="725079"/>
            </a:xfrm>
          </p:grpSpPr>
          <p:sp>
            <p:nvSpPr>
              <p:cNvPr id="25" name="Textfeld 24"/>
              <p:cNvSpPr txBox="1"/>
              <p:nvPr/>
            </p:nvSpPr>
            <p:spPr>
              <a:xfrm>
                <a:off x="9165930" y="2993698"/>
                <a:ext cx="239822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400" b="1" dirty="0" smtClean="0">
                    <a:latin typeface="Avenir Book" charset="0"/>
                    <a:ea typeface="Avenir Book" charset="0"/>
                    <a:cs typeface="Avenir Book" charset="0"/>
                  </a:rPr>
                  <a:t>Wärmestrom Q</a:t>
                </a:r>
                <a:r>
                  <a:rPr lang="de-DE" sz="2400" b="1" baseline="-25000" dirty="0" smtClean="0">
                    <a:latin typeface="Avenir Book" charset="0"/>
                    <a:ea typeface="Avenir Book" charset="0"/>
                    <a:cs typeface="Avenir Book" charset="0"/>
                  </a:rPr>
                  <a:t>2</a:t>
                </a:r>
                <a:endParaRPr lang="de-DE" sz="2400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  <p:sp>
            <p:nvSpPr>
              <p:cNvPr id="26" name="Textfeld 25"/>
              <p:cNvSpPr txBox="1"/>
              <p:nvPr/>
            </p:nvSpPr>
            <p:spPr>
              <a:xfrm>
                <a:off x="11070861" y="2730284"/>
                <a:ext cx="2696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400" b="1" dirty="0" smtClean="0">
                    <a:latin typeface="Avenir Book" charset="0"/>
                    <a:ea typeface="Avenir Book" charset="0"/>
                    <a:cs typeface="Avenir Book" charset="0"/>
                  </a:rPr>
                  <a:t>.</a:t>
                </a:r>
                <a:endParaRPr lang="de-DE" sz="2400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p:grpSp>
        <p:sp>
          <p:nvSpPr>
            <p:cNvPr id="23" name="Pfeil nach links und rechts 22"/>
            <p:cNvSpPr/>
            <p:nvPr/>
          </p:nvSpPr>
          <p:spPr>
            <a:xfrm rot="10800000">
              <a:off x="9490758" y="1928998"/>
              <a:ext cx="1879601" cy="929383"/>
            </a:xfrm>
            <a:prstGeom prst="leftRightArrow">
              <a:avLst>
                <a:gd name="adj1" fmla="val 42712"/>
                <a:gd name="adj2" fmla="val 40890"/>
              </a:avLst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grpSp>
          <p:nvGrpSpPr>
            <p:cNvPr id="16" name="Gruppierung 15"/>
            <p:cNvGrpSpPr/>
            <p:nvPr/>
          </p:nvGrpSpPr>
          <p:grpSpPr>
            <a:xfrm>
              <a:off x="9458780" y="3718464"/>
              <a:ext cx="2398221" cy="725079"/>
              <a:chOff x="9165930" y="2730284"/>
              <a:chExt cx="2398221" cy="725079"/>
            </a:xfrm>
          </p:grpSpPr>
          <p:sp>
            <p:nvSpPr>
              <p:cNvPr id="18" name="Textfeld 17"/>
              <p:cNvSpPr txBox="1"/>
              <p:nvPr/>
            </p:nvSpPr>
            <p:spPr>
              <a:xfrm>
                <a:off x="9165930" y="2993698"/>
                <a:ext cx="239822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400" b="1" dirty="0" smtClean="0">
                    <a:latin typeface="Avenir Book" charset="0"/>
                    <a:ea typeface="Avenir Book" charset="0"/>
                    <a:cs typeface="Avenir Book" charset="0"/>
                  </a:rPr>
                  <a:t>Wärmestrom Q</a:t>
                </a:r>
                <a:r>
                  <a:rPr lang="de-DE" sz="2400" b="1" baseline="-25000" dirty="0">
                    <a:latin typeface="Avenir Book" charset="0"/>
                    <a:ea typeface="Avenir Book" charset="0"/>
                    <a:cs typeface="Avenir Book" charset="0"/>
                  </a:rPr>
                  <a:t>3</a:t>
                </a:r>
                <a:endParaRPr lang="de-DE" sz="2400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  <p:sp>
            <p:nvSpPr>
              <p:cNvPr id="19" name="Textfeld 18"/>
              <p:cNvSpPr txBox="1"/>
              <p:nvPr/>
            </p:nvSpPr>
            <p:spPr>
              <a:xfrm>
                <a:off x="11070861" y="2730284"/>
                <a:ext cx="2696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400" b="1" dirty="0" smtClean="0">
                    <a:latin typeface="Avenir Book" charset="0"/>
                    <a:ea typeface="Avenir Book" charset="0"/>
                    <a:cs typeface="Avenir Book" charset="0"/>
                  </a:rPr>
                  <a:t>.</a:t>
                </a:r>
                <a:endParaRPr lang="de-DE" sz="2400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p:grpSp>
        <p:sp>
          <p:nvSpPr>
            <p:cNvPr id="15" name="Pfeil nach links und rechts 14"/>
            <p:cNvSpPr/>
            <p:nvPr/>
          </p:nvSpPr>
          <p:spPr>
            <a:xfrm rot="10800000">
              <a:off x="9508343" y="4420308"/>
              <a:ext cx="1879601" cy="929383"/>
            </a:xfrm>
            <a:prstGeom prst="leftRightArrow">
              <a:avLst>
                <a:gd name="adj1" fmla="val 42712"/>
                <a:gd name="adj2" fmla="val 40890"/>
              </a:avLst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b="1" dirty="0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35" name="Pfeil nach rechts 34"/>
            <p:cNvSpPr/>
            <p:nvPr/>
          </p:nvSpPr>
          <p:spPr>
            <a:xfrm rot="10800000">
              <a:off x="8686762" y="2899879"/>
              <a:ext cx="2676949" cy="959588"/>
            </a:xfrm>
            <a:prstGeom prst="rightArrow">
              <a:avLst>
                <a:gd name="adj1" fmla="val 54035"/>
                <a:gd name="adj2" fmla="val 57607"/>
              </a:avLst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b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46" name="Textfeld 45"/>
            <p:cNvSpPr txBox="1"/>
            <p:nvPr/>
          </p:nvSpPr>
          <p:spPr>
            <a:xfrm>
              <a:off x="8876716" y="3158422"/>
              <a:ext cx="249780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2400" b="1" smtClean="0">
                  <a:latin typeface="Avenir Book" charset="0"/>
                  <a:ea typeface="Avenir Book" charset="0"/>
                  <a:cs typeface="Avenir Book" charset="0"/>
                </a:rPr>
                <a:t>Sonnenstrahlung</a:t>
              </a:r>
              <a:endParaRPr lang="de-DE" sz="2400" b="1" dirty="0">
                <a:latin typeface="Avenir Book" charset="0"/>
                <a:ea typeface="Avenir Book" charset="0"/>
                <a:cs typeface="Avenir Book" charset="0"/>
              </a:endParaRPr>
            </a:p>
          </p:txBody>
        </p:sp>
        <p:sp>
          <p:nvSpPr>
            <p:cNvPr id="48" name="Pfeil nach rechts 47"/>
            <p:cNvSpPr/>
            <p:nvPr/>
          </p:nvSpPr>
          <p:spPr>
            <a:xfrm rot="16200000">
              <a:off x="3833766" y="4151386"/>
              <a:ext cx="1021257" cy="930747"/>
            </a:xfrm>
            <a:prstGeom prst="rightArrow">
              <a:avLst>
                <a:gd name="adj1" fmla="val 35710"/>
                <a:gd name="adj2" fmla="val 39282"/>
              </a:avLst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 sz="2800" b="1">
                <a:solidFill>
                  <a:schemeClr val="tx1"/>
                </a:solidFill>
                <a:latin typeface="Times New Roman" charset="0"/>
                <a:ea typeface="Times New Roman" charset="0"/>
                <a:cs typeface="Times New Roman" charset="0"/>
              </a:endParaRPr>
            </a:p>
          </p:txBody>
        </p:sp>
        <p:sp>
          <p:nvSpPr>
            <p:cNvPr id="49" name="Abschrägung 48"/>
            <p:cNvSpPr/>
            <p:nvPr/>
          </p:nvSpPr>
          <p:spPr>
            <a:xfrm>
              <a:off x="3479729" y="5246683"/>
              <a:ext cx="764804" cy="705863"/>
            </a:xfrm>
            <a:prstGeom prst="bevel">
              <a:avLst/>
            </a:prstGeom>
            <a:solidFill>
              <a:schemeClr val="bg1"/>
            </a:solidFill>
            <a:ln w="19050" cmpd="sng">
              <a:solidFill>
                <a:srgbClr val="C0000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DE" sz="1600" b="1" dirty="0">
                  <a:solidFill>
                    <a:prstClr val="black"/>
                  </a:solidFill>
                  <a:latin typeface="Avenir Black"/>
                  <a:cs typeface="Avenir Black"/>
                </a:rPr>
                <a:t>PC</a:t>
              </a:r>
            </a:p>
          </p:txBody>
        </p:sp>
        <p:grpSp>
          <p:nvGrpSpPr>
            <p:cNvPr id="57" name="Gruppierung 56"/>
            <p:cNvGrpSpPr/>
            <p:nvPr/>
          </p:nvGrpSpPr>
          <p:grpSpPr>
            <a:xfrm>
              <a:off x="4378185" y="4823359"/>
              <a:ext cx="525531" cy="1221380"/>
              <a:chOff x="-2288156" y="1821151"/>
              <a:chExt cx="525531" cy="1221380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-2205665" y="1821151"/>
                <a:ext cx="360000" cy="360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" name="Gerade Verbindung 5"/>
              <p:cNvCxnSpPr>
                <a:stCxn id="3" idx="4"/>
              </p:cNvCxnSpPr>
              <p:nvPr/>
            </p:nvCxnSpPr>
            <p:spPr>
              <a:xfrm>
                <a:off x="-2025665" y="2181150"/>
                <a:ext cx="0" cy="54000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49"/>
              <p:cNvCxnSpPr/>
              <p:nvPr/>
            </p:nvCxnSpPr>
            <p:spPr>
              <a:xfrm>
                <a:off x="-2025666" y="2682531"/>
                <a:ext cx="216000" cy="36000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 Verbindung 50"/>
              <p:cNvCxnSpPr/>
              <p:nvPr/>
            </p:nvCxnSpPr>
            <p:spPr>
              <a:xfrm flipH="1">
                <a:off x="-2249234" y="2682531"/>
                <a:ext cx="216000" cy="36000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 Verbindung 51"/>
              <p:cNvCxnSpPr/>
              <p:nvPr/>
            </p:nvCxnSpPr>
            <p:spPr>
              <a:xfrm>
                <a:off x="-2014625" y="2322139"/>
                <a:ext cx="252000" cy="111426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Gerade Verbindung 54"/>
              <p:cNvCxnSpPr/>
              <p:nvPr/>
            </p:nvCxnSpPr>
            <p:spPr>
              <a:xfrm flipH="1">
                <a:off x="-2288156" y="2315966"/>
                <a:ext cx="252000" cy="108000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" name="Gruppierung 57"/>
            <p:cNvGrpSpPr/>
            <p:nvPr/>
          </p:nvGrpSpPr>
          <p:grpSpPr>
            <a:xfrm>
              <a:off x="3217697" y="3317354"/>
              <a:ext cx="2398221" cy="742012"/>
              <a:chOff x="9165930" y="2713351"/>
              <a:chExt cx="2398221" cy="742012"/>
            </a:xfrm>
          </p:grpSpPr>
          <p:sp>
            <p:nvSpPr>
              <p:cNvPr id="59" name="Textfeld 58"/>
              <p:cNvSpPr txBox="1"/>
              <p:nvPr/>
            </p:nvSpPr>
            <p:spPr>
              <a:xfrm>
                <a:off x="11070864" y="2713351"/>
                <a:ext cx="269626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400" b="1" smtClean="0">
                    <a:latin typeface="Avenir Book" charset="0"/>
                    <a:ea typeface="Avenir Book" charset="0"/>
                    <a:cs typeface="Avenir Book" charset="0"/>
                  </a:rPr>
                  <a:t>.</a:t>
                </a:r>
                <a:endParaRPr lang="de-DE" sz="2400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  <p:sp>
            <p:nvSpPr>
              <p:cNvPr id="60" name="Textfeld 59"/>
              <p:cNvSpPr txBox="1"/>
              <p:nvPr/>
            </p:nvSpPr>
            <p:spPr>
              <a:xfrm>
                <a:off x="9165930" y="2993698"/>
                <a:ext cx="2398221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sz="2400" b="1" dirty="0" smtClean="0">
                    <a:latin typeface="Avenir Book" charset="0"/>
                    <a:ea typeface="Avenir Book" charset="0"/>
                    <a:cs typeface="Avenir Book" charset="0"/>
                  </a:rPr>
                  <a:t>Wärmestrom </a:t>
                </a:r>
                <a:r>
                  <a:rPr lang="de-DE" sz="2400" b="1" dirty="0" smtClean="0">
                    <a:latin typeface="Avenir Book" charset="0"/>
                    <a:ea typeface="Avenir Book" charset="0"/>
                    <a:cs typeface="Avenir Book" charset="0"/>
                  </a:rPr>
                  <a:t>Q</a:t>
                </a:r>
                <a:r>
                  <a:rPr lang="de-DE" sz="2400" b="1" baseline="-25000" dirty="0">
                    <a:latin typeface="Avenir Book" charset="0"/>
                    <a:ea typeface="Avenir Book" charset="0"/>
                    <a:cs typeface="Avenir Book" charset="0"/>
                  </a:rPr>
                  <a:t>5</a:t>
                </a:r>
                <a:endParaRPr lang="de-DE" sz="2400" b="1" dirty="0">
                  <a:latin typeface="Avenir Book" charset="0"/>
                  <a:ea typeface="Avenir Book" charset="0"/>
                  <a:cs typeface="Avenir Book" charset="0"/>
                </a:endParaRPr>
              </a:p>
            </p:txBody>
          </p:sp>
        </p:grpSp>
        <p:sp>
          <p:nvSpPr>
            <p:cNvPr id="61" name="Parallelogramm 60"/>
            <p:cNvSpPr/>
            <p:nvPr/>
          </p:nvSpPr>
          <p:spPr>
            <a:xfrm rot="5400000">
              <a:off x="3574181" y="1210624"/>
              <a:ext cx="3721041" cy="6188317"/>
            </a:xfrm>
            <a:prstGeom prst="parallelogram">
              <a:avLst>
                <a:gd name="adj" fmla="val 0"/>
              </a:avLst>
            </a:prstGeom>
            <a:solidFill>
              <a:schemeClr val="tx1">
                <a:lumMod val="50000"/>
                <a:lumOff val="50000"/>
                <a:alpha val="62000"/>
              </a:schemeClr>
            </a:solidFill>
            <a:ln w="19050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862741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</Words>
  <Application>Microsoft Macintosh PowerPoint</Application>
  <PresentationFormat>Breitbild</PresentationFormat>
  <Paragraphs>22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10" baseType="lpstr">
      <vt:lpstr>Avenir Black</vt:lpstr>
      <vt:lpstr>Avenir Book</vt:lpstr>
      <vt:lpstr>Calibri</vt:lpstr>
      <vt:lpstr>Calibri Light</vt:lpstr>
      <vt:lpstr>Times New Roman</vt:lpstr>
      <vt:lpstr>Arial</vt:lpstr>
      <vt:lpstr>Office-Design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Mayer Daniel</dc:creator>
  <cp:lastModifiedBy>Mayer Daniel</cp:lastModifiedBy>
  <cp:revision>26</cp:revision>
  <dcterms:created xsi:type="dcterms:W3CDTF">2016-03-07T13:54:17Z</dcterms:created>
  <dcterms:modified xsi:type="dcterms:W3CDTF">2016-03-17T14:44:12Z</dcterms:modified>
</cp:coreProperties>
</file>

<file path=docProps/thumbnail.jpeg>
</file>